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 Medium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  <p:embeddedFont>
      <p:font typeface="Poppins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>
          <p15:clr>
            <a:srgbClr val="747775"/>
          </p15:clr>
        </p15:guide>
        <p15:guide id="2" orient="horz" pos="207">
          <p15:clr>
            <a:srgbClr val="747775"/>
          </p15:clr>
        </p15:guide>
        <p15:guide id="3" orient="horz" pos="2932">
          <p15:clr>
            <a:srgbClr val="747775"/>
          </p15:clr>
        </p15:guide>
        <p15:guide id="4" pos="5760">
          <p15:clr>
            <a:srgbClr val="747775"/>
          </p15:clr>
        </p15:guide>
        <p15:guide id="5" pos="4320">
          <p15:clr>
            <a:srgbClr val="747775"/>
          </p15:clr>
        </p15:guide>
        <p15:guide id="6" orient="horz" pos="576">
          <p15:clr>
            <a:srgbClr val="747775"/>
          </p15:clr>
        </p15:guide>
        <p15:guide id="7" pos="1440">
          <p15:clr>
            <a:srgbClr val="747775"/>
          </p15:clr>
        </p15:guide>
        <p15:guide id="8" orient="horz" pos="400">
          <p15:clr>
            <a:srgbClr val="747775"/>
          </p15:clr>
        </p15:guide>
        <p15:guide id="9" orient="horz" pos="1603">
          <p15:clr>
            <a:srgbClr val="747775"/>
          </p15:clr>
        </p15:guide>
        <p15:guide id="10" orient="horz" pos="1419">
          <p15:clr>
            <a:srgbClr val="747775"/>
          </p15:clr>
        </p15:guide>
        <p15:guide id="11" pos="2880">
          <p15:clr>
            <a:srgbClr val="747775"/>
          </p15:clr>
        </p15:guide>
        <p15:guide id="12" orient="horz" pos="698">
          <p15:clr>
            <a:srgbClr val="747775"/>
          </p15:clr>
        </p15:guide>
        <p15:guide id="13" orient="horz" pos="903">
          <p15:clr>
            <a:srgbClr val="747775"/>
          </p15:clr>
        </p15:guide>
        <p15:guide id="14" orient="horz" pos="201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/>
        <p:guide pos="207" orient="horz"/>
        <p:guide pos="2932" orient="horz"/>
        <p:guide pos="5760"/>
        <p:guide pos="4320"/>
        <p:guide pos="576" orient="horz"/>
        <p:guide pos="1440"/>
        <p:guide pos="400" orient="horz"/>
        <p:guide pos="1603" orient="horz"/>
        <p:guide pos="1419" orient="horz"/>
        <p:guide pos="2880"/>
        <p:guide pos="698" orient="horz"/>
        <p:guide pos="903" orient="horz"/>
        <p:guide pos="201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PoppinsLight-bold.fntdata"/><Relationship Id="rId23" Type="http://schemas.openxmlformats.org/officeDocument/2006/relationships/font" Target="fonts/PoppinsLigh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Light-boldItalic.fntdata"/><Relationship Id="rId25" Type="http://schemas.openxmlformats.org/officeDocument/2006/relationships/font" Target="fonts/PoppinsLight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RobotoMedium-regular.fntdata"/><Relationship Id="rId14" Type="http://schemas.openxmlformats.org/officeDocument/2006/relationships/slide" Target="slides/slide8.xml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19" Type="http://schemas.openxmlformats.org/officeDocument/2006/relationships/font" Target="fonts/Poppins-regular.fntdata"/><Relationship Id="rId18" Type="http://schemas.openxmlformats.org/officeDocument/2006/relationships/font" Target="fonts/RobotoMedium-boldItalic.fntdata"/></Relationships>
</file>

<file path=ppt/media/image1.png>
</file>

<file path=ppt/media/image10.png>
</file>

<file path=ppt/media/image13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600ff9fc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600ff9fc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3955c7662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3955c7662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6738106cfc_1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6738106cfc_1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6b009f59b3_0_5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6b009f59b3_0_5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600ff9fc26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600ff9fc26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600ff9fc26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600ff9fc26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6b009f59b3_0_3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6b009f59b3_0_3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600ff9fc26_0_1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600ff9fc26_0_1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0" y="2865200"/>
            <a:ext cx="8520600" cy="7851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_Dark theme Title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8706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_Title, body and image">
  <p:cSld name="TITLE_AND_BOD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4572000" y="998500"/>
            <a:ext cx="4260300" cy="34164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mparison">
  <p:cSld name="TITLE_AND_BOD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1" type="body"/>
          </p:nvPr>
        </p:nvSpPr>
        <p:spPr>
          <a:xfrm>
            <a:off x="3117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3" type="body"/>
          </p:nvPr>
        </p:nvSpPr>
        <p:spPr>
          <a:xfrm>
            <a:off x="46863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_Comparison with image">
  <p:cSld name="TITLE_AND_BOD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" type="subTitle"/>
          </p:nvPr>
        </p:nvSpPr>
        <p:spPr>
          <a:xfrm>
            <a:off x="3117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6" name="Google Shape;76;p19"/>
          <p:cNvSpPr/>
          <p:nvPr>
            <p:ph idx="3" type="pic"/>
          </p:nvPr>
        </p:nvSpPr>
        <p:spPr>
          <a:xfrm>
            <a:off x="3234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  <p:sp>
        <p:nvSpPr>
          <p:cNvPr id="77" name="Google Shape;77;p19"/>
          <p:cNvSpPr txBox="1"/>
          <p:nvPr>
            <p:ph idx="4" type="subTitle"/>
          </p:nvPr>
        </p:nvSpPr>
        <p:spPr>
          <a:xfrm>
            <a:off x="46863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8" name="Google Shape;78;p19"/>
          <p:cNvSpPr/>
          <p:nvPr>
            <p:ph idx="5" type="pic"/>
          </p:nvPr>
        </p:nvSpPr>
        <p:spPr>
          <a:xfrm>
            <a:off x="46980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lumns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445025"/>
            <a:ext cx="4084200" cy="96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311700" y="14134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_Dark theme Two Columns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311700" y="445025"/>
            <a:ext cx="4084200" cy="51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311700" y="9816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Quote / New chapter">
  <p:cSld name="TITLE_ONLY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9" name="Google Shape;89;p22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_Dark theme Quote / New chapter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Roboto Medium"/>
              <a:buNone/>
              <a:defRPr sz="16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">
  <p:cSld name="TITLE_AND_BODY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3117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3" type="body"/>
          </p:nvPr>
        </p:nvSpPr>
        <p:spPr>
          <a:xfrm>
            <a:off x="324195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5" type="body"/>
          </p:nvPr>
        </p:nvSpPr>
        <p:spPr>
          <a:xfrm>
            <a:off x="61722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 1">
  <p:cSld name="TITLE_AND_BODY_2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3117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25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3" type="body"/>
          </p:nvPr>
        </p:nvSpPr>
        <p:spPr>
          <a:xfrm>
            <a:off x="324195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25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6" name="Google Shape;106;p25"/>
          <p:cNvSpPr txBox="1"/>
          <p:nvPr>
            <p:ph idx="5" type="body"/>
          </p:nvPr>
        </p:nvSpPr>
        <p:spPr>
          <a:xfrm>
            <a:off x="61722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25"/>
          <p:cNvSpPr txBox="1"/>
          <p:nvPr>
            <p:ph idx="6" type="title"/>
          </p:nvPr>
        </p:nvSpPr>
        <p:spPr>
          <a:xfrm>
            <a:off x="169890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idx="7" type="body"/>
          </p:nvPr>
        </p:nvSpPr>
        <p:spPr>
          <a:xfrm>
            <a:off x="169890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5"/>
          <p:cNvSpPr txBox="1"/>
          <p:nvPr>
            <p:ph idx="8" type="title"/>
          </p:nvPr>
        </p:nvSpPr>
        <p:spPr>
          <a:xfrm>
            <a:off x="484215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0" name="Google Shape;110;p25"/>
          <p:cNvSpPr txBox="1"/>
          <p:nvPr>
            <p:ph idx="9" type="body"/>
          </p:nvPr>
        </p:nvSpPr>
        <p:spPr>
          <a:xfrm>
            <a:off x="484215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_Three column with image">
  <p:cSld name="TITLE_AND_BODY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4" name="Google Shape;114;p26"/>
          <p:cNvSpPr/>
          <p:nvPr>
            <p:ph idx="2" type="pic"/>
          </p:nvPr>
        </p:nvSpPr>
        <p:spPr>
          <a:xfrm>
            <a:off x="311700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5" name="Google Shape;115;p26"/>
          <p:cNvSpPr txBox="1"/>
          <p:nvPr>
            <p:ph idx="3" type="title"/>
          </p:nvPr>
        </p:nvSpPr>
        <p:spPr>
          <a:xfrm>
            <a:off x="3234113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4" type="body"/>
          </p:nvPr>
        </p:nvSpPr>
        <p:spPr>
          <a:xfrm>
            <a:off x="3234113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7" name="Google Shape;117;p26"/>
          <p:cNvSpPr/>
          <p:nvPr>
            <p:ph idx="5" type="pic"/>
          </p:nvPr>
        </p:nvSpPr>
        <p:spPr>
          <a:xfrm>
            <a:off x="3234113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8" name="Google Shape;118;p26"/>
          <p:cNvSpPr txBox="1"/>
          <p:nvPr>
            <p:ph idx="6" type="title"/>
          </p:nvPr>
        </p:nvSpPr>
        <p:spPr>
          <a:xfrm>
            <a:off x="6156538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9" name="Google Shape;119;p26"/>
          <p:cNvSpPr txBox="1"/>
          <p:nvPr>
            <p:ph idx="7" type="body"/>
          </p:nvPr>
        </p:nvSpPr>
        <p:spPr>
          <a:xfrm>
            <a:off x="6156538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26"/>
          <p:cNvSpPr/>
          <p:nvPr>
            <p:ph idx="8" type="pic"/>
          </p:nvPr>
        </p:nvSpPr>
        <p:spPr>
          <a:xfrm>
            <a:off x="6156538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rocess">
  <p:cSld name="CUSTOM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3" name="Google Shape;123;p27"/>
          <p:cNvSpPr/>
          <p:nvPr/>
        </p:nvSpPr>
        <p:spPr>
          <a:xfrm>
            <a:off x="314325" y="1166082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405525" y="1177975"/>
            <a:ext cx="39300" cy="2927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314325" y="2651300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6" name="Google Shape;126;p27"/>
          <p:cNvSpPr txBox="1"/>
          <p:nvPr>
            <p:ph idx="2" type="title"/>
          </p:nvPr>
        </p:nvSpPr>
        <p:spPr>
          <a:xfrm>
            <a:off x="665200" y="986730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idx="3" type="title"/>
          </p:nvPr>
        </p:nvSpPr>
        <p:spPr>
          <a:xfrm>
            <a:off x="665200" y="1453775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8" name="Google Shape;128;p27"/>
          <p:cNvSpPr txBox="1"/>
          <p:nvPr>
            <p:ph idx="4" type="title"/>
          </p:nvPr>
        </p:nvSpPr>
        <p:spPr>
          <a:xfrm>
            <a:off x="665200" y="2468575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7"/>
          <p:cNvSpPr txBox="1"/>
          <p:nvPr>
            <p:ph idx="5" type="title"/>
          </p:nvPr>
        </p:nvSpPr>
        <p:spPr>
          <a:xfrm>
            <a:off x="665200" y="2951806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Layout with image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29301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2" name="Google Shape;132;p28"/>
          <p:cNvSpPr txBox="1"/>
          <p:nvPr>
            <p:ph idx="2" type="title"/>
          </p:nvPr>
        </p:nvSpPr>
        <p:spPr>
          <a:xfrm>
            <a:off x="3241800" y="445025"/>
            <a:ext cx="55905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33" name="Google Shape;133;p28"/>
          <p:cNvSpPr/>
          <p:nvPr>
            <p:ph idx="3" type="pic"/>
          </p:nvPr>
        </p:nvSpPr>
        <p:spPr>
          <a:xfrm>
            <a:off x="32524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" name="Google Shape;134;p28"/>
          <p:cNvSpPr/>
          <p:nvPr>
            <p:ph idx="4" type="pic"/>
          </p:nvPr>
        </p:nvSpPr>
        <p:spPr>
          <a:xfrm>
            <a:off x="520515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28"/>
          <p:cNvSpPr/>
          <p:nvPr>
            <p:ph idx="5" type="pic"/>
          </p:nvPr>
        </p:nvSpPr>
        <p:spPr>
          <a:xfrm>
            <a:off x="71579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ig stat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311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2" type="title"/>
          </p:nvPr>
        </p:nvSpPr>
        <p:spPr>
          <a:xfrm>
            <a:off x="3239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9" name="Google Shape;139;p29"/>
          <p:cNvSpPr txBox="1"/>
          <p:nvPr>
            <p:ph idx="3" type="title"/>
          </p:nvPr>
        </p:nvSpPr>
        <p:spPr>
          <a:xfrm>
            <a:off x="6167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40" name="Google Shape;140;p29"/>
          <p:cNvSpPr txBox="1"/>
          <p:nvPr>
            <p:ph idx="4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41" name="Google Shape;141;p29"/>
          <p:cNvSpPr txBox="1"/>
          <p:nvPr>
            <p:ph idx="5" type="title"/>
          </p:nvPr>
        </p:nvSpPr>
        <p:spPr>
          <a:xfrm>
            <a:off x="311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2" name="Google Shape;142;p29"/>
          <p:cNvCxnSpPr/>
          <p:nvPr/>
        </p:nvCxnSpPr>
        <p:spPr>
          <a:xfrm>
            <a:off x="3239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9"/>
          <p:cNvSpPr txBox="1"/>
          <p:nvPr>
            <p:ph idx="6" type="title"/>
          </p:nvPr>
        </p:nvSpPr>
        <p:spPr>
          <a:xfrm>
            <a:off x="3239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4" name="Google Shape;144;p29"/>
          <p:cNvCxnSpPr/>
          <p:nvPr/>
        </p:nvCxnSpPr>
        <p:spPr>
          <a:xfrm>
            <a:off x="6167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9"/>
          <p:cNvSpPr txBox="1"/>
          <p:nvPr>
            <p:ph idx="7" type="title"/>
          </p:nvPr>
        </p:nvSpPr>
        <p:spPr>
          <a:xfrm>
            <a:off x="6167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Vertical grid">
  <p:cSld name="TITLE_AND_BODY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48" name="Google Shape;148;p30"/>
          <p:cNvSpPr/>
          <p:nvPr>
            <p:ph idx="2" type="pic"/>
          </p:nvPr>
        </p:nvSpPr>
        <p:spPr>
          <a:xfrm>
            <a:off x="311700" y="1670363"/>
            <a:ext cx="8520600" cy="314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49" name="Google Shape;149;p30"/>
          <p:cNvSpPr txBox="1"/>
          <p:nvPr>
            <p:ph idx="3" type="title"/>
          </p:nvPr>
        </p:nvSpPr>
        <p:spPr>
          <a:xfrm>
            <a:off x="736800" y="1017725"/>
            <a:ext cx="76704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hank you slide with image">
  <p:cSld name="CUSTOM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3" name="Google Shape;153;p31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31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5" name="Google Shape;155;p31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31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7" name="Google Shape;157;p31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31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9" name="Google Shape;159;p31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1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1_Dark theme Thank you slide with image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63" name="Google Shape;163;p32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4" name="Google Shape;164;p32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32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6" name="Google Shape;166;p32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2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8" name="Google Shape;168;p32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2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70" name="Google Shape;170;p32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2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2_Thank you slide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4" name="Google Shape;174;p33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3_Dark theme Thank you slide">
  <p:cSld name="CUSTOM_2_1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7" name="Google Shape;177;p34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5"/>
          <p:cNvSpPr txBox="1"/>
          <p:nvPr>
            <p:ph type="title"/>
          </p:nvPr>
        </p:nvSpPr>
        <p:spPr>
          <a:xfrm>
            <a:off x="342989" y="205978"/>
            <a:ext cx="6173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80" name="Google Shape;180;p35"/>
          <p:cNvSpPr txBox="1"/>
          <p:nvPr>
            <p:ph idx="1" type="body"/>
          </p:nvPr>
        </p:nvSpPr>
        <p:spPr>
          <a:xfrm>
            <a:off x="342989" y="1200150"/>
            <a:ext cx="61737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10" type="dt"/>
          </p:nvPr>
        </p:nvSpPr>
        <p:spPr>
          <a:xfrm>
            <a:off x="342989" y="4767263"/>
            <a:ext cx="160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2" name="Google Shape;182;p35"/>
          <p:cNvSpPr txBox="1"/>
          <p:nvPr>
            <p:ph idx="11" type="ftr"/>
          </p:nvPr>
        </p:nvSpPr>
        <p:spPr>
          <a:xfrm>
            <a:off x="2343760" y="4767263"/>
            <a:ext cx="2172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183" name="Google Shape;183;p35"/>
          <p:cNvSpPr txBox="1"/>
          <p:nvPr>
            <p:ph idx="12" type="sldNum"/>
          </p:nvPr>
        </p:nvSpPr>
        <p:spPr>
          <a:xfrm>
            <a:off x="4916180" y="4767263"/>
            <a:ext cx="160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 sz="1100"/>
            </a:lvl1pPr>
            <a:lvl2pPr indent="0" lvl="1" marL="0" algn="r">
              <a:spcBef>
                <a:spcPts val="0"/>
              </a:spcBef>
              <a:buNone/>
              <a:defRPr sz="1100"/>
            </a:lvl2pPr>
            <a:lvl3pPr indent="0" lvl="2" marL="0" algn="r">
              <a:spcBef>
                <a:spcPts val="0"/>
              </a:spcBef>
              <a:buNone/>
              <a:defRPr sz="1100"/>
            </a:lvl3pPr>
            <a:lvl4pPr indent="0" lvl="3" marL="0" algn="r">
              <a:spcBef>
                <a:spcPts val="0"/>
              </a:spcBef>
              <a:buNone/>
              <a:defRPr sz="1100"/>
            </a:lvl4pPr>
            <a:lvl5pPr indent="0" lvl="4" marL="0" algn="r">
              <a:spcBef>
                <a:spcPts val="0"/>
              </a:spcBef>
              <a:buNone/>
              <a:defRPr sz="1100"/>
            </a:lvl5pPr>
            <a:lvl6pPr indent="0" lvl="5" marL="0" algn="r">
              <a:spcBef>
                <a:spcPts val="0"/>
              </a:spcBef>
              <a:buNone/>
              <a:defRPr sz="1100"/>
            </a:lvl6pPr>
            <a:lvl7pPr indent="0" lvl="6" marL="0" algn="r">
              <a:spcBef>
                <a:spcPts val="0"/>
              </a:spcBef>
              <a:buNone/>
              <a:defRPr sz="1100"/>
            </a:lvl7pPr>
            <a:lvl8pPr indent="0" lvl="7" marL="0" algn="r">
              <a:spcBef>
                <a:spcPts val="0"/>
              </a:spcBef>
              <a:buNone/>
              <a:defRPr sz="1100"/>
            </a:lvl8pPr>
            <a:lvl9pPr indent="0" lvl="8" marL="0" algn="r">
              <a:spcBef>
                <a:spcPts val="0"/>
              </a:spcBef>
              <a:buNone/>
              <a:defRPr sz="1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0.xml"/><Relationship Id="rId24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2.xml"/><Relationship Id="rId1" Type="http://schemas.openxmlformats.org/officeDocument/2006/relationships/image" Target="../media/image16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29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-3429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-3429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-3429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-3429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-3429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-3429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26550" y="4656800"/>
            <a:ext cx="205750" cy="157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">
          <p15:clr>
            <a:srgbClr val="E46962"/>
          </p15:clr>
        </p15:guide>
        <p15:guide id="2" orient="horz" pos="207">
          <p15:clr>
            <a:srgbClr val="E46962"/>
          </p15:clr>
        </p15:guide>
        <p15:guide id="3" orient="horz" pos="3033">
          <p15:clr>
            <a:srgbClr val="E46962"/>
          </p15:clr>
        </p15:guide>
        <p15:guide id="4" pos="5564">
          <p15:clr>
            <a:srgbClr val="E46962"/>
          </p15:clr>
        </p15:guide>
        <p15:guide id="5" pos="2880">
          <p15:clr>
            <a:srgbClr val="E46962"/>
          </p15:clr>
        </p15:guide>
        <p15:guide id="6" pos="1908">
          <p15:clr>
            <a:srgbClr val="E46962"/>
          </p15:clr>
        </p15:guide>
        <p15:guide id="7" pos="3888">
          <p15:clr>
            <a:srgbClr val="E46962"/>
          </p15:clr>
        </p15:guide>
        <p15:guide id="8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/>
        </p:nvSpPr>
        <p:spPr>
          <a:xfrm>
            <a:off x="435150" y="2098275"/>
            <a:ext cx="82242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34275">
            <a:noAutofit/>
          </a:bodyPr>
          <a:lstStyle/>
          <a:p>
            <a:pPr indent="-2756535" lvl="0" marL="2768600" marR="5080" rtl="0" algn="ctr">
              <a:lnSpc>
                <a:spcPct val="1193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Toy Swap - A Toy Rental Platform</a:t>
            </a:r>
            <a:endParaRPr sz="42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756535" lvl="0" marL="2768600" marR="5080" rtl="0" algn="ctr">
              <a:lnSpc>
                <a:spcPct val="1193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6"/>
          <p:cNvSpPr txBox="1"/>
          <p:nvPr/>
        </p:nvSpPr>
        <p:spPr>
          <a:xfrm>
            <a:off x="740850" y="2898700"/>
            <a:ext cx="76578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5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comprehensive</a:t>
            </a:r>
            <a:r>
              <a:rPr lang="en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toy rental platform with seamless rentals and CRM Management</a:t>
            </a:r>
            <a:endParaRPr sz="18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75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311700" y="329300"/>
            <a:ext cx="36552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Poppins Light"/>
                <a:ea typeface="Poppins Light"/>
                <a:cs typeface="Poppins Light"/>
                <a:sym typeface="Poppins Light"/>
              </a:rPr>
              <a:t>Objective</a:t>
            </a:r>
            <a:endParaRPr sz="2600">
              <a:solidFill>
                <a:srgbClr val="F04F4B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  <p:sp>
        <p:nvSpPr>
          <p:cNvPr id="195" name="Google Shape;195;p37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6" name="Google Shape;196;p37"/>
          <p:cNvSpPr txBox="1"/>
          <p:nvPr/>
        </p:nvSpPr>
        <p:spPr>
          <a:xfrm>
            <a:off x="231900" y="2225250"/>
            <a:ext cx="8680200" cy="9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objective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 to build a toy rental platform managing CRM, purchase, inventory and accounting which enhancing customer engagement, and ensuring end-to-end visibility across all touchpoints, from browsing and rentals to maintenance and financial tracking.</a:t>
            </a:r>
            <a:endParaRPr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/>
          <p:nvPr>
            <p:ph idx="1" type="subTitle"/>
          </p:nvPr>
        </p:nvSpPr>
        <p:spPr>
          <a:xfrm>
            <a:off x="311700" y="176900"/>
            <a:ext cx="42603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Key Module &amp; Its</a:t>
            </a: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 Features </a:t>
            </a:r>
            <a:endParaRPr sz="26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38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03" name="Google Shape;203;p38"/>
          <p:cNvCxnSpPr/>
          <p:nvPr/>
        </p:nvCxnSpPr>
        <p:spPr>
          <a:xfrm flipH="1">
            <a:off x="2275548" y="1135701"/>
            <a:ext cx="4500" cy="300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4" name="Google Shape;204;p38"/>
          <p:cNvGrpSpPr/>
          <p:nvPr/>
        </p:nvGrpSpPr>
        <p:grpSpPr>
          <a:xfrm>
            <a:off x="42975" y="1243150"/>
            <a:ext cx="2164500" cy="2883871"/>
            <a:chOff x="195375" y="1395550"/>
            <a:chExt cx="2164500" cy="2883871"/>
          </a:xfrm>
        </p:grpSpPr>
        <p:grpSp>
          <p:nvGrpSpPr>
            <p:cNvPr id="205" name="Google Shape;205;p38"/>
            <p:cNvGrpSpPr/>
            <p:nvPr/>
          </p:nvGrpSpPr>
          <p:grpSpPr>
            <a:xfrm>
              <a:off x="613050" y="1395550"/>
              <a:ext cx="1328619" cy="1445931"/>
              <a:chOff x="613050" y="1395550"/>
              <a:chExt cx="1328619" cy="1445931"/>
            </a:xfrm>
          </p:grpSpPr>
          <p:sp>
            <p:nvSpPr>
              <p:cNvPr id="206" name="Google Shape;206;p38"/>
              <p:cNvSpPr txBox="1"/>
              <p:nvPr/>
            </p:nvSpPr>
            <p:spPr>
              <a:xfrm>
                <a:off x="613050" y="1395550"/>
                <a:ext cx="1328619" cy="38486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3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CRM Module</a:t>
                </a:r>
                <a:endParaRPr b="1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07" name="Google Shape;207;p38" title="relationship.png"/>
              <p:cNvPicPr preferRelativeResize="0"/>
              <p:nvPr/>
            </p:nvPicPr>
            <p:blipFill rotWithShape="1">
              <a:blip r:embed="rId3">
                <a:alphaModFix/>
              </a:blip>
              <a:srcRect b="465" l="0" r="0" t="465"/>
              <a:stretch/>
            </p:blipFill>
            <p:spPr>
              <a:xfrm>
                <a:off x="720973" y="1780144"/>
                <a:ext cx="1121384" cy="10613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08" name="Google Shape;208;p38"/>
            <p:cNvSpPr txBox="1"/>
            <p:nvPr/>
          </p:nvSpPr>
          <p:spPr>
            <a:xfrm>
              <a:off x="195375" y="2932721"/>
              <a:ext cx="2164500" cy="13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Lead and Opportunity Management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Customer Profiles Management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Automated Follow-Ups (Email &amp; SMS)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38"/>
          <p:cNvGrpSpPr/>
          <p:nvPr/>
        </p:nvGrpSpPr>
        <p:grpSpPr>
          <a:xfrm>
            <a:off x="2338850" y="1243150"/>
            <a:ext cx="2164500" cy="2939378"/>
            <a:chOff x="2415050" y="1395550"/>
            <a:chExt cx="2164500" cy="2939378"/>
          </a:xfrm>
        </p:grpSpPr>
        <p:grpSp>
          <p:nvGrpSpPr>
            <p:cNvPr id="210" name="Google Shape;210;p38"/>
            <p:cNvGrpSpPr/>
            <p:nvPr/>
          </p:nvGrpSpPr>
          <p:grpSpPr>
            <a:xfrm>
              <a:off x="2828925" y="1395550"/>
              <a:ext cx="1600200" cy="1434452"/>
              <a:chOff x="2828925" y="1395550"/>
              <a:chExt cx="1600200" cy="1434452"/>
            </a:xfrm>
          </p:grpSpPr>
          <p:sp>
            <p:nvSpPr>
              <p:cNvPr id="211" name="Google Shape;211;p38"/>
              <p:cNvSpPr txBox="1"/>
              <p:nvPr/>
            </p:nvSpPr>
            <p:spPr>
              <a:xfrm>
                <a:off x="2828925" y="1395550"/>
                <a:ext cx="16002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3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Purchase Module</a:t>
                </a:r>
                <a:endParaRPr b="1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12" name="Google Shape;212;p38" title="check-out.png"/>
              <p:cNvPicPr preferRelativeResize="0"/>
              <p:nvPr/>
            </p:nvPicPr>
            <p:blipFill rotWithShape="1">
              <a:blip r:embed="rId4">
                <a:alphaModFix/>
              </a:blip>
              <a:srcRect b="399" l="0" r="0" t="-400"/>
              <a:stretch/>
            </p:blipFill>
            <p:spPr>
              <a:xfrm>
                <a:off x="2946772" y="1769755"/>
                <a:ext cx="1124712" cy="106024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13" name="Google Shape;213;p38"/>
            <p:cNvSpPr txBox="1"/>
            <p:nvPr/>
          </p:nvSpPr>
          <p:spPr>
            <a:xfrm>
              <a:off x="2415050" y="2988228"/>
              <a:ext cx="2164500" cy="134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Supplier Management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Purchase Orders (PO)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Supplier Invoices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Purchases Analysis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Low Stock Alerts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38"/>
          <p:cNvGrpSpPr/>
          <p:nvPr/>
        </p:nvGrpSpPr>
        <p:grpSpPr>
          <a:xfrm>
            <a:off x="4666350" y="1232801"/>
            <a:ext cx="2031000" cy="2894376"/>
            <a:chOff x="4666350" y="1395550"/>
            <a:chExt cx="2031000" cy="2894376"/>
          </a:xfrm>
        </p:grpSpPr>
        <p:grpSp>
          <p:nvGrpSpPr>
            <p:cNvPr id="215" name="Google Shape;215;p38"/>
            <p:cNvGrpSpPr/>
            <p:nvPr/>
          </p:nvGrpSpPr>
          <p:grpSpPr>
            <a:xfrm>
              <a:off x="4997775" y="1395550"/>
              <a:ext cx="1446900" cy="1445139"/>
              <a:chOff x="4997775" y="1395550"/>
              <a:chExt cx="1446900" cy="1445139"/>
            </a:xfrm>
          </p:grpSpPr>
          <p:sp>
            <p:nvSpPr>
              <p:cNvPr id="216" name="Google Shape;216;p38"/>
              <p:cNvSpPr txBox="1"/>
              <p:nvPr/>
            </p:nvSpPr>
            <p:spPr>
              <a:xfrm>
                <a:off x="4997775" y="1395550"/>
                <a:ext cx="14469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3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Inventory Module</a:t>
                </a:r>
                <a:endParaRPr b="1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17" name="Google Shape;217;p38" title="checklists.png"/>
              <p:cNvPicPr preferRelativeResize="0"/>
              <p:nvPr/>
            </p:nvPicPr>
            <p:blipFill rotWithShape="1">
              <a:blip r:embed="rId5">
                <a:alphaModFix/>
              </a:blip>
              <a:srcRect b="396" l="0" r="0" t="396"/>
              <a:stretch/>
            </p:blipFill>
            <p:spPr>
              <a:xfrm>
                <a:off x="5235068" y="1780442"/>
                <a:ext cx="1124712" cy="106024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18" name="Google Shape;218;p38"/>
            <p:cNvSpPr txBox="1"/>
            <p:nvPr/>
          </p:nvSpPr>
          <p:spPr>
            <a:xfrm>
              <a:off x="4666350" y="2932726"/>
              <a:ext cx="2031000" cy="13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Maintenance Tracking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Stock Alerts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Rental Reservation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Logistics 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○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Dispatch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1" marL="9144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○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Return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9" name="Google Shape;219;p38"/>
          <p:cNvGrpSpPr/>
          <p:nvPr/>
        </p:nvGrpSpPr>
        <p:grpSpPr>
          <a:xfrm>
            <a:off x="6918163" y="1243150"/>
            <a:ext cx="2066100" cy="2466583"/>
            <a:chOff x="6765763" y="1395550"/>
            <a:chExt cx="2066100" cy="2466583"/>
          </a:xfrm>
        </p:grpSpPr>
        <p:grpSp>
          <p:nvGrpSpPr>
            <p:cNvPr id="220" name="Google Shape;220;p38"/>
            <p:cNvGrpSpPr/>
            <p:nvPr/>
          </p:nvGrpSpPr>
          <p:grpSpPr>
            <a:xfrm>
              <a:off x="7032025" y="1395550"/>
              <a:ext cx="1533600" cy="1427320"/>
              <a:chOff x="7032025" y="1395550"/>
              <a:chExt cx="1533600" cy="1427320"/>
            </a:xfrm>
          </p:grpSpPr>
          <p:sp>
            <p:nvSpPr>
              <p:cNvPr id="221" name="Google Shape;221;p38"/>
              <p:cNvSpPr txBox="1"/>
              <p:nvPr/>
            </p:nvSpPr>
            <p:spPr>
              <a:xfrm>
                <a:off x="7032025" y="1395550"/>
                <a:ext cx="1533600" cy="38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3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Accounting Module</a:t>
                </a:r>
                <a:endParaRPr b="1" sz="13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22" name="Google Shape;222;p38" title="accounting.png"/>
              <p:cNvPicPr preferRelativeResize="0"/>
              <p:nvPr/>
            </p:nvPicPr>
            <p:blipFill rotWithShape="1">
              <a:blip r:embed="rId6">
                <a:alphaModFix/>
              </a:blip>
              <a:srcRect b="396" l="0" r="0" t="396"/>
              <a:stretch/>
            </p:blipFill>
            <p:spPr>
              <a:xfrm>
                <a:off x="7275590" y="1780453"/>
                <a:ext cx="1124712" cy="104241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23" name="Google Shape;223;p38"/>
            <p:cNvSpPr txBox="1"/>
            <p:nvPr/>
          </p:nvSpPr>
          <p:spPr>
            <a:xfrm>
              <a:off x="6765763" y="2932733"/>
              <a:ext cx="2066100" cy="92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Invoice and Billing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Revenue Recognition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Accounts Receivable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Calibri"/>
                <a:buChar char="✓"/>
              </a:pPr>
              <a:r>
                <a:rPr lang="en" sz="1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Financial Reporting</a:t>
              </a: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4" name="Google Shape;224;p38"/>
          <p:cNvCxnSpPr/>
          <p:nvPr/>
        </p:nvCxnSpPr>
        <p:spPr>
          <a:xfrm flipH="1">
            <a:off x="4569748" y="1135701"/>
            <a:ext cx="4500" cy="300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38"/>
          <p:cNvCxnSpPr/>
          <p:nvPr/>
        </p:nvCxnSpPr>
        <p:spPr>
          <a:xfrm flipH="1">
            <a:off x="6855748" y="1135701"/>
            <a:ext cx="4500" cy="30018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311700" y="176900"/>
            <a:ext cx="42603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Exchange WorkFlow</a:t>
            </a:r>
            <a:endParaRPr sz="26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9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232" name="Google Shape;232;p39" title="consumer.png"/>
          <p:cNvPicPr preferRelativeResize="0"/>
          <p:nvPr/>
        </p:nvPicPr>
        <p:blipFill rotWithShape="1">
          <a:blip r:embed="rId3">
            <a:alphaModFix/>
          </a:blip>
          <a:srcRect b="396" l="0" r="0" t="396"/>
          <a:stretch/>
        </p:blipFill>
        <p:spPr>
          <a:xfrm>
            <a:off x="4134950" y="915500"/>
            <a:ext cx="1152143" cy="1143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3" name="Google Shape;233;p39"/>
          <p:cNvCxnSpPr/>
          <p:nvPr/>
        </p:nvCxnSpPr>
        <p:spPr>
          <a:xfrm flipH="1">
            <a:off x="3380250" y="1895500"/>
            <a:ext cx="803400" cy="354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4" name="Google Shape;234;p39"/>
          <p:cNvCxnSpPr/>
          <p:nvPr/>
        </p:nvCxnSpPr>
        <p:spPr>
          <a:xfrm>
            <a:off x="5215925" y="1879750"/>
            <a:ext cx="626700" cy="401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5" name="Google Shape;235;p39"/>
          <p:cNvSpPr txBox="1"/>
          <p:nvPr/>
        </p:nvSpPr>
        <p:spPr>
          <a:xfrm>
            <a:off x="2809650" y="2306475"/>
            <a:ext cx="8730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Toy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9"/>
          <p:cNvSpPr/>
          <p:nvPr/>
        </p:nvSpPr>
        <p:spPr>
          <a:xfrm>
            <a:off x="2809650" y="2264475"/>
            <a:ext cx="873000" cy="357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9"/>
          <p:cNvSpPr txBox="1"/>
          <p:nvPr/>
        </p:nvSpPr>
        <p:spPr>
          <a:xfrm>
            <a:off x="5629050" y="2306475"/>
            <a:ext cx="10734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Exchange Toy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9"/>
          <p:cNvSpPr/>
          <p:nvPr/>
        </p:nvSpPr>
        <p:spPr>
          <a:xfrm>
            <a:off x="5671175" y="2282175"/>
            <a:ext cx="990600" cy="3546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39" name="Google Shape;239;p39"/>
          <p:cNvSpPr txBox="1"/>
          <p:nvPr/>
        </p:nvSpPr>
        <p:spPr>
          <a:xfrm>
            <a:off x="5171850" y="2992275"/>
            <a:ext cx="20079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Picks a new toy from catalog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39"/>
          <p:cNvSpPr/>
          <p:nvPr/>
        </p:nvSpPr>
        <p:spPr>
          <a:xfrm>
            <a:off x="5215925" y="2917725"/>
            <a:ext cx="1920300" cy="428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41" name="Google Shape;241;p39"/>
          <p:cNvCxnSpPr/>
          <p:nvPr/>
        </p:nvCxnSpPr>
        <p:spPr>
          <a:xfrm>
            <a:off x="6071825" y="2645925"/>
            <a:ext cx="119100" cy="278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2" name="Google Shape;242;p39"/>
          <p:cNvSpPr txBox="1"/>
          <p:nvPr/>
        </p:nvSpPr>
        <p:spPr>
          <a:xfrm>
            <a:off x="4767925" y="3754275"/>
            <a:ext cx="3015300" cy="27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Delivery is arranged once return is completed  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9"/>
          <p:cNvSpPr/>
          <p:nvPr/>
        </p:nvSpPr>
        <p:spPr>
          <a:xfrm>
            <a:off x="4799200" y="3657625"/>
            <a:ext cx="2984100" cy="470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44" name="Google Shape;244;p39"/>
          <p:cNvCxnSpPr/>
          <p:nvPr/>
        </p:nvCxnSpPr>
        <p:spPr>
          <a:xfrm>
            <a:off x="6328475" y="3346425"/>
            <a:ext cx="115200" cy="311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5" name="Google Shape;245;p39"/>
          <p:cNvSpPr txBox="1"/>
          <p:nvPr/>
        </p:nvSpPr>
        <p:spPr>
          <a:xfrm>
            <a:off x="873125" y="3191800"/>
            <a:ext cx="3060600" cy="10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Benefits:</a:t>
            </a:r>
            <a:endParaRPr b="1" sz="13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 and delivery in a single trip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Save time and cost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Customer’s Continuous Engagement</a:t>
            </a:r>
            <a:endParaRPr sz="12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9"/>
          <p:cNvSpPr/>
          <p:nvPr/>
        </p:nvSpPr>
        <p:spPr>
          <a:xfrm>
            <a:off x="835025" y="3185450"/>
            <a:ext cx="3060600" cy="9693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0"/>
          <p:cNvSpPr txBox="1"/>
          <p:nvPr/>
        </p:nvSpPr>
        <p:spPr>
          <a:xfrm>
            <a:off x="574900" y="2150750"/>
            <a:ext cx="3381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3325">
            <a:no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Governance &amp; Delivery Process</a:t>
            </a:r>
            <a:endParaRPr sz="26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40"/>
          <p:cNvSpPr txBox="1"/>
          <p:nvPr/>
        </p:nvSpPr>
        <p:spPr>
          <a:xfrm>
            <a:off x="5287975" y="2150749"/>
            <a:ext cx="3852600" cy="9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650">
            <a:spAutoFit/>
          </a:bodyPr>
          <a:lstStyle/>
          <a:p>
            <a:pPr indent="-317500" lvl="0" marL="355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Weekly sprint updates, monthly reviews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Zoom/Google chat communication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Monthly milestone review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00000"/>
              </a:lnSpc>
              <a:spcBef>
                <a:spcPts val="244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p40"/>
          <p:cNvGrpSpPr/>
          <p:nvPr/>
        </p:nvGrpSpPr>
        <p:grpSpPr>
          <a:xfrm>
            <a:off x="4531565" y="609573"/>
            <a:ext cx="70139" cy="3872044"/>
            <a:chOff x="5580697" y="1447777"/>
            <a:chExt cx="82867" cy="3872044"/>
          </a:xfrm>
        </p:grpSpPr>
        <p:pic>
          <p:nvPicPr>
            <p:cNvPr id="254" name="Google Shape;254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580697" y="1447777"/>
              <a:ext cx="82867" cy="38720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5" name="Google Shape;255;p40"/>
            <p:cNvSpPr/>
            <p:nvPr/>
          </p:nvSpPr>
          <p:spPr>
            <a:xfrm>
              <a:off x="5624575" y="1461769"/>
              <a:ext cx="0" cy="3808729"/>
            </a:xfrm>
            <a:custGeom>
              <a:rect b="b" l="l" r="r" t="t"/>
              <a:pathLst>
                <a:path extrusionOk="0" h="3808729" w="120000">
                  <a:moveTo>
                    <a:pt x="0" y="0"/>
                  </a:moveTo>
                  <a:lnTo>
                    <a:pt x="0" y="3808476"/>
                  </a:lnTo>
                </a:path>
              </a:pathLst>
            </a:custGeom>
            <a:noFill/>
            <a:ln cap="flat" cmpd="sng" w="254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1"/>
          <p:cNvSpPr txBox="1"/>
          <p:nvPr/>
        </p:nvSpPr>
        <p:spPr>
          <a:xfrm>
            <a:off x="728575" y="2150750"/>
            <a:ext cx="31515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13325">
            <a:noAutofit/>
          </a:bodyPr>
          <a:lstStyle/>
          <a:p>
            <a:pPr indent="0" lvl="0" marL="127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Risk Management</a:t>
            </a:r>
            <a:r>
              <a:rPr b="1" lang="en" sz="24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41"/>
          <p:cNvSpPr txBox="1"/>
          <p:nvPr/>
        </p:nvSpPr>
        <p:spPr>
          <a:xfrm>
            <a:off x="5211775" y="1864049"/>
            <a:ext cx="3852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33650">
            <a:sp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17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CI/CD pipelines, disaster recovery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Full disaster recovery and code back-ups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355600" rtl="0" algn="l">
              <a:lnSpc>
                <a:spcPct val="100000"/>
              </a:lnSpc>
              <a:spcBef>
                <a:spcPts val="244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oto Sans Symbols"/>
              <a:buChar char="✔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Follow complete SDLC process in development.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2" name="Google Shape;262;p41"/>
          <p:cNvGrpSpPr/>
          <p:nvPr/>
        </p:nvGrpSpPr>
        <p:grpSpPr>
          <a:xfrm>
            <a:off x="4531565" y="609573"/>
            <a:ext cx="70139" cy="3872044"/>
            <a:chOff x="5580697" y="1447777"/>
            <a:chExt cx="82867" cy="3872044"/>
          </a:xfrm>
        </p:grpSpPr>
        <p:pic>
          <p:nvPicPr>
            <p:cNvPr id="263" name="Google Shape;263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580697" y="1447777"/>
              <a:ext cx="82867" cy="38720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4" name="Google Shape;264;p41"/>
            <p:cNvSpPr/>
            <p:nvPr/>
          </p:nvSpPr>
          <p:spPr>
            <a:xfrm>
              <a:off x="5624575" y="1461769"/>
              <a:ext cx="0" cy="3808729"/>
            </a:xfrm>
            <a:custGeom>
              <a:rect b="b" l="l" r="r" t="t"/>
              <a:pathLst>
                <a:path extrusionOk="0" h="3808729" w="120000">
                  <a:moveTo>
                    <a:pt x="0" y="0"/>
                  </a:moveTo>
                  <a:lnTo>
                    <a:pt x="0" y="3808476"/>
                  </a:lnTo>
                </a:path>
              </a:pathLst>
            </a:cu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2"/>
          <p:cNvSpPr txBox="1"/>
          <p:nvPr>
            <p:ph idx="1" type="subTitle"/>
          </p:nvPr>
        </p:nvSpPr>
        <p:spPr>
          <a:xfrm>
            <a:off x="311700" y="329300"/>
            <a:ext cx="53223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Project Costing &amp; TimeLine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42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71" name="Google Shape;271;p42"/>
          <p:cNvGrpSpPr/>
          <p:nvPr/>
        </p:nvGrpSpPr>
        <p:grpSpPr>
          <a:xfrm>
            <a:off x="6055894" y="1577486"/>
            <a:ext cx="1655628" cy="2464999"/>
            <a:chOff x="754932" y="1317575"/>
            <a:chExt cx="1704900" cy="2659975"/>
          </a:xfrm>
        </p:grpSpPr>
        <p:grpSp>
          <p:nvGrpSpPr>
            <p:cNvPr id="272" name="Google Shape;272;p42"/>
            <p:cNvGrpSpPr/>
            <p:nvPr/>
          </p:nvGrpSpPr>
          <p:grpSpPr>
            <a:xfrm>
              <a:off x="754932" y="1932225"/>
              <a:ext cx="1704900" cy="2045325"/>
              <a:chOff x="754932" y="1398825"/>
              <a:chExt cx="1704900" cy="2045325"/>
            </a:xfrm>
          </p:grpSpPr>
          <p:pic>
            <p:nvPicPr>
              <p:cNvPr id="273" name="Google Shape;273;p42"/>
              <p:cNvPicPr preferRelativeResize="0"/>
              <p:nvPr/>
            </p:nvPicPr>
            <p:blipFill rotWithShape="1">
              <a:blip r:embed="rId3">
                <a:alphaModFix/>
              </a:blip>
              <a:srcRect b="13186" l="0" r="0" t="0"/>
              <a:stretch/>
            </p:blipFill>
            <p:spPr>
              <a:xfrm>
                <a:off x="852875" y="1398825"/>
                <a:ext cx="1495725" cy="1318076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74" name="Google Shape;274;p42"/>
              <p:cNvSpPr/>
              <p:nvPr/>
            </p:nvSpPr>
            <p:spPr>
              <a:xfrm>
                <a:off x="754932" y="2999550"/>
                <a:ext cx="1704900" cy="444600"/>
              </a:xfrm>
              <a:prstGeom prst="roundRect">
                <a:avLst>
                  <a:gd fmla="val 16667" name="adj"/>
                </a:avLst>
              </a:prstGeom>
              <a:noFill/>
              <a:ln cap="flat" cmpd="sng" w="19050">
                <a:solidFill>
                  <a:schemeClr val="dk1"/>
                </a:solidFill>
                <a:prstDash val="solid"/>
                <a:miter lim="800000"/>
                <a:headEnd len="sm" w="sm" type="none"/>
                <a:tailEnd len="sm" w="sm" type="none"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300">
                    <a:latin typeface="Calibri"/>
                    <a:ea typeface="Calibri"/>
                    <a:cs typeface="Calibri"/>
                    <a:sym typeface="Calibri"/>
                  </a:rPr>
                  <a:t>3.5 Months</a:t>
                </a:r>
                <a:endParaRPr sz="2300"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5" name="Google Shape;275;p42"/>
            <p:cNvSpPr txBox="1"/>
            <p:nvPr/>
          </p:nvSpPr>
          <p:spPr>
            <a:xfrm>
              <a:off x="852875" y="1317575"/>
              <a:ext cx="1462200" cy="44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TimeLine</a:t>
              </a:r>
              <a:endParaRPr b="1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" name="Google Shape;276;p42"/>
          <p:cNvGrpSpPr/>
          <p:nvPr/>
        </p:nvGrpSpPr>
        <p:grpSpPr>
          <a:xfrm>
            <a:off x="1432483" y="1577486"/>
            <a:ext cx="1655628" cy="2464999"/>
            <a:chOff x="4375775" y="1317575"/>
            <a:chExt cx="1704900" cy="2659975"/>
          </a:xfrm>
        </p:grpSpPr>
        <p:sp>
          <p:nvSpPr>
            <p:cNvPr id="277" name="Google Shape;277;p42"/>
            <p:cNvSpPr/>
            <p:nvPr/>
          </p:nvSpPr>
          <p:spPr>
            <a:xfrm>
              <a:off x="4375775" y="3532950"/>
              <a:ext cx="1704900" cy="4446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300">
                  <a:latin typeface="Calibri"/>
                  <a:ea typeface="Calibri"/>
                  <a:cs typeface="Calibri"/>
                  <a:sym typeface="Calibri"/>
                </a:rPr>
                <a:t>$ 17,000</a:t>
              </a:r>
              <a:endParaRPr sz="2300"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8" name="Google Shape;278;p42"/>
            <p:cNvGrpSpPr/>
            <p:nvPr/>
          </p:nvGrpSpPr>
          <p:grpSpPr>
            <a:xfrm>
              <a:off x="4504889" y="1317575"/>
              <a:ext cx="1499615" cy="1904923"/>
              <a:chOff x="4504889" y="1317575"/>
              <a:chExt cx="1499615" cy="1904923"/>
            </a:xfrm>
          </p:grpSpPr>
          <p:sp>
            <p:nvSpPr>
              <p:cNvPr id="279" name="Google Shape;279;p42"/>
              <p:cNvSpPr txBox="1"/>
              <p:nvPr/>
            </p:nvSpPr>
            <p:spPr>
              <a:xfrm>
                <a:off x="4572000" y="1317575"/>
                <a:ext cx="1400700" cy="44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200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Costing</a:t>
                </a:r>
                <a:endParaRPr b="1" sz="22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280" name="Google Shape;280;p42"/>
              <p:cNvPicPr preferRelativeResize="0"/>
              <p:nvPr/>
            </p:nvPicPr>
            <p:blipFill rotWithShape="1">
              <a:blip r:embed="rId4">
                <a:alphaModFix/>
              </a:blip>
              <a:srcRect b="14163" l="0" r="0" t="0"/>
              <a:stretch/>
            </p:blipFill>
            <p:spPr>
              <a:xfrm>
                <a:off x="4504889" y="1905761"/>
                <a:ext cx="1499615" cy="1316737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cxnSp>
        <p:nvCxnSpPr>
          <p:cNvPr id="281" name="Google Shape;281;p42"/>
          <p:cNvCxnSpPr/>
          <p:nvPr/>
        </p:nvCxnSpPr>
        <p:spPr>
          <a:xfrm>
            <a:off x="4572003" y="1613442"/>
            <a:ext cx="0" cy="2668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3"/>
          <p:cNvSpPr txBox="1"/>
          <p:nvPr/>
        </p:nvSpPr>
        <p:spPr>
          <a:xfrm>
            <a:off x="2923275" y="1958325"/>
            <a:ext cx="3132000" cy="11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W_Slides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